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C793-9130-4043-B5F6-E4569C9F919E}" type="datetimeFigureOut">
              <a:rPr lang="en-CA" smtClean="0"/>
              <a:t>2018-10-28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FEDDC-DC53-4DC9-A288-CF8C7E53D9CA}" type="slidenum">
              <a:rPr lang="en-CA" smtClean="0"/>
              <a:t>‹#›</a:t>
            </a:fld>
            <a:endParaRPr lang="en-CA"/>
          </a:p>
        </p:txBody>
      </p:sp>
    </p:spTree>
    <p:extLst>
      <p:ext uri="{BB962C8B-B14F-4D97-AF65-F5344CB8AC3E}">
        <p14:creationId xmlns:p14="http://schemas.microsoft.com/office/powerpoint/2010/main" val="389436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18FEDDC-DC53-4DC9-A288-CF8C7E53D9CA}" type="slidenum">
              <a:rPr lang="en-CA" smtClean="0"/>
              <a:t>2</a:t>
            </a:fld>
            <a:endParaRPr lang="en-CA"/>
          </a:p>
        </p:txBody>
      </p:sp>
    </p:spTree>
    <p:extLst>
      <p:ext uri="{BB962C8B-B14F-4D97-AF65-F5344CB8AC3E}">
        <p14:creationId xmlns:p14="http://schemas.microsoft.com/office/powerpoint/2010/main" val="292120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A8B3DC-3C72-494C-AD2F-8EE279ABCC13}"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A8B3DC-3C72-494C-AD2F-8EE279ABCC13}"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A8B3DC-3C72-494C-AD2F-8EE279ABCC13}"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A8B3DC-3C72-494C-AD2F-8EE279ABCC13}"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A8B3DC-3C72-494C-AD2F-8EE279ABCC13}" type="datetimeFigureOut">
              <a:rPr lang="en-US" smtClean="0"/>
              <a:pPr/>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A8B3DC-3C72-494C-AD2F-8EE279ABCC13}" type="datetimeFigureOut">
              <a:rPr lang="en-US" smtClean="0"/>
              <a:pPr/>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A8B3DC-3C72-494C-AD2F-8EE279ABCC13}" type="datetimeFigureOut">
              <a:rPr lang="en-US" smtClean="0"/>
              <a:pPr/>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A8B3DC-3C72-494C-AD2F-8EE279ABCC13}" type="datetimeFigureOut">
              <a:rPr lang="en-US" smtClean="0"/>
              <a:pPr/>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8B3DC-3C72-494C-AD2F-8EE279ABCC13}" type="datetimeFigureOut">
              <a:rPr lang="en-US" smtClean="0"/>
              <a:pPr/>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A8B3DC-3C72-494C-AD2F-8EE279ABCC13}" type="datetimeFigureOut">
              <a:rPr lang="en-US" smtClean="0"/>
              <a:pPr/>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A8B3DC-3C72-494C-AD2F-8EE279ABCC13}" type="datetimeFigureOut">
              <a:rPr lang="en-US" smtClean="0"/>
              <a:pPr/>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E048-2667-4D96-BAF9-CB0C424A04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8B3DC-3C72-494C-AD2F-8EE279ABCC13}" type="datetimeFigureOut">
              <a:rPr lang="en-US" smtClean="0"/>
              <a:pPr/>
              <a:t>10/28/2018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1E048-2667-4D96-BAF9-CB0C424A04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D0142C-9D7D-42CF-8740-3A3663C9F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755" y="271848"/>
            <a:ext cx="5166045" cy="5214552"/>
          </a:xfrm>
          <a:prstGeom prst="rect">
            <a:avLst/>
          </a:prstGeom>
        </p:spPr>
      </p:pic>
      <p:sp>
        <p:nvSpPr>
          <p:cNvPr id="4" name="Rectangle 3"/>
          <p:cNvSpPr>
            <a:spLocks noChangeArrowheads="1"/>
          </p:cNvSpPr>
          <p:nvPr/>
        </p:nvSpPr>
        <p:spPr bwMode="auto">
          <a:xfrm>
            <a:off x="152400" y="76200"/>
            <a:ext cx="4070160" cy="6863417"/>
          </a:xfrm>
          <a:prstGeom prst="rect">
            <a:avLst/>
          </a:prstGeom>
          <a:noFill/>
          <a:ln w="9525">
            <a:noFill/>
            <a:miter lim="800000"/>
            <a:headEnd/>
            <a:tailEnd/>
          </a:ln>
        </p:spPr>
        <p:txBody>
          <a:bodyPr wrap="square">
            <a:spAutoFit/>
          </a:bodyPr>
          <a:lstStyle/>
          <a:p>
            <a:pPr algn="ctr">
              <a:defRPr/>
            </a:pPr>
            <a:r>
              <a:rPr lang="en-CA" sz="1400" b="1" dirty="0">
                <a:solidFill>
                  <a:schemeClr val="tx2"/>
                </a:solidFill>
                <a:latin typeface="Arial" pitchFamily="34" charset="0"/>
                <a:cs typeface="Arial" pitchFamily="34" charset="0"/>
              </a:rPr>
              <a:t>Guiding Principles</a:t>
            </a:r>
          </a:p>
          <a:p>
            <a:pPr algn="ctr">
              <a:defRPr/>
            </a:pPr>
            <a:endParaRPr lang="en-CA" sz="1400" b="1" dirty="0">
              <a:solidFill>
                <a:schemeClr val="tx2"/>
              </a:solidFill>
              <a:latin typeface="Arial" pitchFamily="34" charset="0"/>
              <a:cs typeface="Arial" pitchFamily="34" charset="0"/>
            </a:endParaRPr>
          </a:p>
          <a:p>
            <a:pPr algn="just">
              <a:defRPr/>
            </a:pPr>
            <a:r>
              <a:rPr lang="en-CA" sz="1400" dirty="0">
                <a:solidFill>
                  <a:schemeClr val="tx2"/>
                </a:solidFill>
                <a:latin typeface="Arial" pitchFamily="34" charset="0"/>
                <a:cs typeface="Arial" pitchFamily="34" charset="0"/>
              </a:rPr>
              <a:t>This event is meant for the pleasure of members of the HQ SACT Officers’ Mess and their guests. Members are permitted a partner and one guest couple at reduced price. Additional guests may be invited at full price ($110 per person). This is an adult affair, no persons under 21 years of age are permitted.</a:t>
            </a:r>
          </a:p>
          <a:p>
            <a:pPr algn="just">
              <a:defRPr/>
            </a:pPr>
            <a:r>
              <a:rPr lang="en-CA" sz="1400" dirty="0">
                <a:solidFill>
                  <a:schemeClr val="tx2"/>
                </a:solidFill>
                <a:latin typeface="Arial" pitchFamily="34" charset="0"/>
                <a:cs typeface="Arial" pitchFamily="34" charset="0"/>
              </a:rPr>
              <a:t>Non-members are permitted to attend at the sole discretion of the event organisers. Persons who are eligible to be regular members but choose not to become members are not allowed as guests.</a:t>
            </a:r>
          </a:p>
          <a:p>
            <a:pPr algn="just">
              <a:defRPr/>
            </a:pPr>
            <a:r>
              <a:rPr lang="en-CA" sz="1400" dirty="0">
                <a:solidFill>
                  <a:schemeClr val="tx2"/>
                </a:solidFill>
                <a:latin typeface="Arial" pitchFamily="34" charset="0"/>
                <a:cs typeface="Arial" pitchFamily="34" charset="0"/>
              </a:rPr>
              <a:t>There is a formal dress code that will be strictly enforced. Male officers should wear mess dress and other gentlemen </a:t>
            </a:r>
            <a:r>
              <a:rPr lang="en-CA" sz="1400" u="sng" dirty="0">
                <a:solidFill>
                  <a:schemeClr val="tx2"/>
                </a:solidFill>
                <a:latin typeface="Arial" pitchFamily="34" charset="0"/>
                <a:cs typeface="Arial" pitchFamily="34" charset="0"/>
              </a:rPr>
              <a:t>must</a:t>
            </a:r>
            <a:r>
              <a:rPr lang="en-CA" sz="1400" dirty="0">
                <a:solidFill>
                  <a:schemeClr val="tx2"/>
                </a:solidFill>
                <a:latin typeface="Arial" pitchFamily="34" charset="0"/>
                <a:cs typeface="Arial" pitchFamily="34" charset="0"/>
              </a:rPr>
              <a:t> wear tuxedo. Female officers may wear either mess dress or ball gown and other ladies must wear ball gown. You must reserve a seat at www.officersmess.us and properly identify each person in your party. Proper identification is required for security purposes. There is a maximum sign up of 300 for this event.  If you have issues, contact Wayne at buck@act.nato.int. Only Wayne can deal with attendance issues.</a:t>
            </a:r>
          </a:p>
          <a:p>
            <a:pPr algn="just">
              <a:defRPr/>
            </a:pPr>
            <a:r>
              <a:rPr lang="en-US" sz="1400" dirty="0">
                <a:solidFill>
                  <a:schemeClr val="tx2"/>
                </a:solidFill>
                <a:latin typeface="Arial" pitchFamily="34" charset="0"/>
                <a:cs typeface="Arial" pitchFamily="34" charset="0"/>
              </a:rPr>
              <a:t>A professional photographer is employed for the event and all photographs may be used for future marketing purposes without prior permission of attendees.</a:t>
            </a:r>
            <a:endParaRPr lang="en-CA" sz="1000" dirty="0">
              <a:solidFill>
                <a:schemeClr val="tx2"/>
              </a:solidFill>
              <a:latin typeface="Arial" pitchFamily="34" charset="0"/>
              <a:cs typeface="Arial" pitchFamily="34" charset="0"/>
            </a:endParaRPr>
          </a:p>
          <a:p>
            <a:pPr algn="ctr">
              <a:defRPr/>
            </a:pPr>
            <a:r>
              <a:rPr lang="en-CA" sz="1000" dirty="0">
                <a:solidFill>
                  <a:schemeClr val="tx2"/>
                </a:solidFill>
                <a:latin typeface="Arial" pitchFamily="34" charset="0"/>
                <a:cs typeface="Arial" pitchFamily="34" charset="0"/>
              </a:rPr>
              <a:t>2019 Buck-Hart Productions</a:t>
            </a:r>
          </a:p>
        </p:txBody>
      </p:sp>
      <p:sp>
        <p:nvSpPr>
          <p:cNvPr id="7" name="TextBox 6"/>
          <p:cNvSpPr txBox="1"/>
          <p:nvPr/>
        </p:nvSpPr>
        <p:spPr>
          <a:xfrm>
            <a:off x="4695635" y="771942"/>
            <a:ext cx="4338945" cy="2523768"/>
          </a:xfrm>
          <a:prstGeom prst="rect">
            <a:avLst/>
          </a:prstGeom>
          <a:noFill/>
          <a:ln>
            <a:noFill/>
          </a:ln>
          <a:effectLst>
            <a:glow rad="63500">
              <a:schemeClr val="accent1">
                <a:satMod val="175000"/>
                <a:alpha val="40000"/>
              </a:schemeClr>
            </a:glow>
            <a:outerShdw blurRad="50800" dist="25400" dir="5400000" algn="ctr" rotWithShape="0">
              <a:schemeClr val="accent6"/>
            </a:outerShdw>
          </a:effectLst>
        </p:spPr>
        <p:txBody>
          <a:bodyPr wrap="none" rtlCol="0">
            <a:spAutoFit/>
          </a:bodyPr>
          <a:lstStyle/>
          <a:p>
            <a:pPr algn="ctr"/>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HQ SACT Officers’ Mess</a:t>
            </a:r>
          </a:p>
          <a:p>
            <a:pPr algn="ctr"/>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Presents</a:t>
            </a:r>
          </a:p>
          <a:p>
            <a:pPr algn="ctr"/>
            <a:r>
              <a:rPr lang="en-US" sz="48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a:t>
            </a:r>
          </a:p>
          <a:p>
            <a:pPr algn="ctr"/>
            <a:r>
              <a:rPr lang="en-U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Valentine’s Ball</a:t>
            </a:r>
          </a:p>
        </p:txBody>
      </p:sp>
      <p:sp>
        <p:nvSpPr>
          <p:cNvPr id="9" name="TextBox 8"/>
          <p:cNvSpPr txBox="1"/>
          <p:nvPr/>
        </p:nvSpPr>
        <p:spPr>
          <a:xfrm>
            <a:off x="4648200" y="5474494"/>
            <a:ext cx="4572000" cy="1231106"/>
          </a:xfrm>
          <a:prstGeom prst="rect">
            <a:avLst/>
          </a:prstGeom>
          <a:noFill/>
          <a:effectLst>
            <a:outerShdw blurRad="50800" dist="50800" dir="5400000" algn="ctr" rotWithShape="0">
              <a:schemeClr val="bg1"/>
            </a:outerShdw>
          </a:effectLst>
        </p:spPr>
        <p:txBody>
          <a:bodyPr wrap="square" rtlCol="0">
            <a:spAutoFit/>
          </a:bodyPr>
          <a:lstStyle/>
          <a:p>
            <a:pPr algn="ctr"/>
            <a:r>
              <a:rPr lang="en-US" dirty="0">
                <a:latin typeface="Arial Rounded MT Bold" panose="020F0704030504030204" pitchFamily="34" charset="0"/>
                <a:cs typeface="Calibri" pitchFamily="34" charset="0"/>
              </a:rPr>
              <a:t>Friday, 8 February 2019</a:t>
            </a:r>
          </a:p>
          <a:p>
            <a:pPr algn="ctr"/>
            <a:r>
              <a:rPr lang="it-IT" dirty="0">
                <a:latin typeface="Arial Rounded MT Bold" panose="020F0704030504030204" pitchFamily="34" charset="0"/>
              </a:rPr>
              <a:t>The Westin</a:t>
            </a:r>
          </a:p>
          <a:p>
            <a:pPr algn="ctr"/>
            <a:r>
              <a:rPr lang="it-IT" dirty="0">
                <a:latin typeface="Arial Rounded MT Bold" panose="020F0704030504030204" pitchFamily="34" charset="0"/>
              </a:rPr>
              <a:t>4535 Commerce Street</a:t>
            </a:r>
          </a:p>
          <a:p>
            <a:pPr algn="ctr"/>
            <a:r>
              <a:rPr lang="it-IT" dirty="0">
                <a:latin typeface="Arial Rounded MT Bold" panose="020F0704030504030204" pitchFamily="34" charset="0"/>
              </a:rPr>
              <a:t>Virginia Beach, Virginia 23462</a:t>
            </a:r>
            <a:endParaRPr lang="en-US" dirty="0">
              <a:latin typeface="Arial Rounded MT Bold" panose="020F0704030504030204"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Rectangle 13"/>
          <p:cNvSpPr/>
          <p:nvPr/>
        </p:nvSpPr>
        <p:spPr>
          <a:xfrm>
            <a:off x="4648200" y="-1317"/>
            <a:ext cx="4495800" cy="6935517"/>
          </a:xfrm>
          <a:prstGeom prst="rect">
            <a:avLst/>
          </a:prstGeom>
        </p:spPr>
        <p:txBody>
          <a:bodyPr wrap="square" lIns="101882" tIns="50941" rIns="101882" bIns="50941">
            <a:spAutoFit/>
          </a:bodyPr>
          <a:lstStyle/>
          <a:p>
            <a:pPr algn="ctr"/>
            <a:r>
              <a:rPr lang="en-US" sz="2400" b="1" i="1" dirty="0">
                <a:solidFill>
                  <a:srgbClr val="FF0000"/>
                </a:solidFill>
                <a:latin typeface="Arial" pitchFamily="34" charset="0"/>
                <a:cs typeface="Arial" pitchFamily="34" charset="0"/>
              </a:rPr>
              <a:t>The</a:t>
            </a:r>
          </a:p>
          <a:p>
            <a:pPr algn="ctr"/>
            <a:r>
              <a:rPr lang="en-US" sz="2400" b="1" dirty="0">
                <a:solidFill>
                  <a:srgbClr val="FF0000"/>
                </a:solidFill>
                <a:latin typeface="Arial" pitchFamily="34" charset="0"/>
                <a:cs typeface="Arial" pitchFamily="34" charset="0"/>
              </a:rPr>
              <a:t>Valentine’s Ball</a:t>
            </a:r>
          </a:p>
          <a:p>
            <a:pPr algn="ctr"/>
            <a:endParaRPr lang="en-US" sz="1400" b="1" dirty="0">
              <a:solidFill>
                <a:srgbClr val="FF0000"/>
              </a:solidFill>
              <a:latin typeface="Arial" pitchFamily="34" charset="0"/>
              <a:cs typeface="Arial" pitchFamily="34" charset="0"/>
            </a:endParaRPr>
          </a:p>
          <a:p>
            <a:pPr algn="ctr"/>
            <a:r>
              <a:rPr lang="en-US" sz="1600" b="1" dirty="0">
                <a:solidFill>
                  <a:srgbClr val="FF0000"/>
                </a:solidFill>
                <a:latin typeface="Arial" pitchFamily="34" charset="0"/>
                <a:cs typeface="Arial" pitchFamily="34" charset="0"/>
              </a:rPr>
              <a:t>Presented By</a:t>
            </a:r>
          </a:p>
          <a:p>
            <a:pPr algn="ctr"/>
            <a:r>
              <a:rPr lang="en-US" sz="1600" b="1" dirty="0">
                <a:solidFill>
                  <a:srgbClr val="FF0000"/>
                </a:solidFill>
                <a:latin typeface="Arial" pitchFamily="34" charset="0"/>
                <a:cs typeface="Arial" pitchFamily="34" charset="0"/>
              </a:rPr>
              <a:t>HQ SACT Officers’ Mess</a:t>
            </a:r>
          </a:p>
          <a:p>
            <a:pPr algn="ctr"/>
            <a:r>
              <a:rPr lang="en-US" sz="1600" b="1" dirty="0">
                <a:solidFill>
                  <a:srgbClr val="FF0000"/>
                </a:solidFill>
                <a:latin typeface="Arial" pitchFamily="34" charset="0"/>
                <a:cs typeface="Arial" pitchFamily="34" charset="0"/>
              </a:rPr>
              <a:t>8 February 2019, 1900-2400 hours</a:t>
            </a:r>
          </a:p>
          <a:p>
            <a:pPr algn="ctr"/>
            <a:endParaRPr lang="en-US" sz="1600" b="1" dirty="0">
              <a:solidFill>
                <a:srgbClr val="FF0000"/>
              </a:solidFill>
              <a:latin typeface="Arial" pitchFamily="34" charset="0"/>
              <a:cs typeface="Arial" pitchFamily="34" charset="0"/>
            </a:endParaRPr>
          </a:p>
          <a:p>
            <a:pPr algn="ctr"/>
            <a:r>
              <a:rPr lang="it-IT" sz="1600" b="1" dirty="0">
                <a:solidFill>
                  <a:srgbClr val="FF0000"/>
                </a:solidFill>
                <a:latin typeface="Arial Rounded MT Bold" panose="020F0704030504030204" pitchFamily="34" charset="0"/>
              </a:rPr>
              <a:t>The Westin</a:t>
            </a:r>
          </a:p>
          <a:p>
            <a:pPr algn="ctr"/>
            <a:r>
              <a:rPr lang="it-IT" sz="1600" b="1" dirty="0">
                <a:solidFill>
                  <a:srgbClr val="FF0000"/>
                </a:solidFill>
                <a:latin typeface="Arial Rounded MT Bold" panose="020F0704030504030204" pitchFamily="34" charset="0"/>
              </a:rPr>
              <a:t>4535 Commerce Street</a:t>
            </a:r>
          </a:p>
          <a:p>
            <a:pPr algn="ctr"/>
            <a:r>
              <a:rPr lang="it-IT" sz="1600" b="1" dirty="0">
                <a:solidFill>
                  <a:srgbClr val="FF0000"/>
                </a:solidFill>
                <a:latin typeface="Arial Rounded MT Bold" panose="020F0704030504030204" pitchFamily="34" charset="0"/>
              </a:rPr>
              <a:t>Virginia Beach, Virginia 23462</a:t>
            </a:r>
            <a:endParaRPr lang="en-US" sz="1600" b="1" dirty="0">
              <a:solidFill>
                <a:srgbClr val="FF0000"/>
              </a:solidFill>
              <a:latin typeface="Arial Rounded MT Bold" panose="020F0704030504030204" pitchFamily="34" charset="0"/>
              <a:cs typeface="Calibri" pitchFamily="34" charset="0"/>
            </a:endParaRPr>
          </a:p>
          <a:p>
            <a:pPr algn="ctr"/>
            <a:endParaRPr lang="en-US" sz="1600" b="1" dirty="0">
              <a:solidFill>
                <a:srgbClr val="FF0000"/>
              </a:solidFill>
              <a:latin typeface="Arial" panose="020B0604020202020204" pitchFamily="34" charset="0"/>
              <a:cs typeface="Arial" panose="020B0604020202020204" pitchFamily="34" charset="0"/>
            </a:endParaRPr>
          </a:p>
          <a:p>
            <a:pPr algn="ctr"/>
            <a:r>
              <a:rPr lang="en-US" sz="1600" b="1" dirty="0">
                <a:solidFill>
                  <a:srgbClr val="FF0000"/>
                </a:solidFill>
                <a:latin typeface="Arial" panose="020B0604020202020204" pitchFamily="34" charset="0"/>
                <a:cs typeface="Arial" panose="020B0604020202020204" pitchFamily="34" charset="0"/>
              </a:rPr>
              <a:t>$49.99 per person Price Includes:</a:t>
            </a:r>
          </a:p>
          <a:p>
            <a:pPr algn="ctr">
              <a:buFont typeface="Arial" pitchFamily="34" charset="0"/>
              <a:buChar char="•"/>
            </a:pPr>
            <a:r>
              <a:rPr lang="en-US" sz="1600" b="1" dirty="0">
                <a:solidFill>
                  <a:srgbClr val="FF0000"/>
                </a:solidFill>
                <a:latin typeface="Arial" panose="020B0604020202020204" pitchFamily="34" charset="0"/>
                <a:cs typeface="Arial" panose="020B0604020202020204" pitchFamily="34" charset="0"/>
              </a:rPr>
              <a:t> 3 Course Meal with Selection of</a:t>
            </a:r>
          </a:p>
          <a:p>
            <a:pPr algn="ctr"/>
            <a:r>
              <a:rPr lang="en-US" sz="1600" b="1" dirty="0">
                <a:solidFill>
                  <a:srgbClr val="FF0000"/>
                </a:solidFill>
                <a:latin typeface="Arial" panose="020B0604020202020204" pitchFamily="34" charset="0"/>
                <a:cs typeface="Arial" panose="020B0604020202020204" pitchFamily="34" charset="0"/>
              </a:rPr>
              <a:t>Beef, Chicken or Vegetarian</a:t>
            </a:r>
          </a:p>
          <a:p>
            <a:pPr algn="ctr">
              <a:buFont typeface="Arial" pitchFamily="34" charset="0"/>
              <a:buChar char="•"/>
            </a:pPr>
            <a:r>
              <a:rPr lang="en-US" sz="1600" b="1" dirty="0">
                <a:solidFill>
                  <a:srgbClr val="FF0000"/>
                </a:solidFill>
                <a:latin typeface="Arial" panose="020B0604020202020204" pitchFamily="34" charset="0"/>
                <a:cs typeface="Arial" panose="020B0604020202020204" pitchFamily="34" charset="0"/>
              </a:rPr>
              <a:t> Free Drinks from 1900 to 2000 hrs</a:t>
            </a:r>
          </a:p>
          <a:p>
            <a:pPr algn="ctr">
              <a:buFont typeface="Arial" pitchFamily="34" charset="0"/>
              <a:buChar char="•"/>
            </a:pPr>
            <a:r>
              <a:rPr lang="en-US" sz="1600" b="1" dirty="0">
                <a:solidFill>
                  <a:srgbClr val="FF0000"/>
                </a:solidFill>
                <a:latin typeface="Arial" panose="020B0604020202020204" pitchFamily="34" charset="0"/>
                <a:cs typeface="Arial" panose="020B0604020202020204" pitchFamily="34" charset="0"/>
              </a:rPr>
              <a:t> Mix of Red and White Wine on Table</a:t>
            </a:r>
          </a:p>
          <a:p>
            <a:pPr algn="ctr">
              <a:buFont typeface="Arial" pitchFamily="34" charset="0"/>
              <a:buChar char="•"/>
            </a:pPr>
            <a:r>
              <a:rPr lang="en-US" sz="1600" b="1" dirty="0">
                <a:solidFill>
                  <a:srgbClr val="FF0000"/>
                </a:solidFill>
                <a:latin typeface="Arial" panose="020B0604020202020204" pitchFamily="34" charset="0"/>
                <a:cs typeface="Arial" panose="020B0604020202020204" pitchFamily="34" charset="0"/>
              </a:rPr>
              <a:t> Local Mixed Music Band</a:t>
            </a:r>
          </a:p>
          <a:p>
            <a:pPr algn="ctr">
              <a:buFont typeface="Arial" pitchFamily="34" charset="0"/>
              <a:buChar char="•"/>
            </a:pPr>
            <a:r>
              <a:rPr lang="en-US" sz="1600" b="1" dirty="0">
                <a:solidFill>
                  <a:srgbClr val="FF0000"/>
                </a:solidFill>
                <a:latin typeface="Arial" panose="020B0604020202020204" pitchFamily="34" charset="0"/>
                <a:cs typeface="Arial" panose="020B0604020202020204" pitchFamily="34" charset="0"/>
              </a:rPr>
              <a:t> Portrait Photographer</a:t>
            </a:r>
          </a:p>
          <a:p>
            <a:pPr algn="ctr">
              <a:buFont typeface="Arial" pitchFamily="34" charset="0"/>
              <a:buChar char="•"/>
            </a:pPr>
            <a:r>
              <a:rPr lang="en-US" sz="1600" b="1" dirty="0">
                <a:solidFill>
                  <a:srgbClr val="FF0000"/>
                </a:solidFill>
                <a:latin typeface="Arial" panose="020B0604020202020204" pitchFamily="34" charset="0"/>
                <a:cs typeface="Arial" panose="020B0604020202020204" pitchFamily="34" charset="0"/>
              </a:rPr>
              <a:t> REALLY Nice </a:t>
            </a:r>
            <a:r>
              <a:rPr lang="en-US" sz="1600" b="1" dirty="0" err="1">
                <a:solidFill>
                  <a:srgbClr val="FF0000"/>
                </a:solidFill>
                <a:latin typeface="Arial" panose="020B0604020202020204" pitchFamily="34" charset="0"/>
                <a:cs typeface="Arial" panose="020B0604020202020204" pitchFamily="34" charset="0"/>
              </a:rPr>
              <a:t>Favours</a:t>
            </a:r>
            <a:endParaRPr lang="en-US" sz="1600" b="1" dirty="0">
              <a:solidFill>
                <a:srgbClr val="FF0000"/>
              </a:solidFill>
              <a:latin typeface="Arial" panose="020B0604020202020204" pitchFamily="34" charset="0"/>
              <a:cs typeface="Arial" panose="020B0604020202020204" pitchFamily="34" charset="0"/>
            </a:endParaRPr>
          </a:p>
          <a:p>
            <a:pPr algn="ctr">
              <a:buFont typeface="Arial" pitchFamily="34" charset="0"/>
              <a:buChar char="•"/>
            </a:pPr>
            <a:endParaRPr lang="en-US" sz="1600" b="1" dirty="0">
              <a:solidFill>
                <a:srgbClr val="FF0000"/>
              </a:solidFill>
              <a:latin typeface="Arial" panose="020B0604020202020204" pitchFamily="34" charset="0"/>
              <a:cs typeface="Arial" panose="020B0604020202020204" pitchFamily="34" charset="0"/>
            </a:endParaRPr>
          </a:p>
          <a:p>
            <a:pPr algn="ctr"/>
            <a:r>
              <a:rPr lang="en-US" sz="1600" b="1" dirty="0">
                <a:solidFill>
                  <a:srgbClr val="FF0000"/>
                </a:solidFill>
                <a:latin typeface="Arial" panose="020B0604020202020204" pitchFamily="34" charset="0"/>
                <a:cs typeface="Arial" panose="020B0604020202020204" pitchFamily="34" charset="0"/>
              </a:rPr>
              <a:t>Military  - Mess Dress</a:t>
            </a:r>
          </a:p>
          <a:p>
            <a:pPr algn="ctr"/>
            <a:r>
              <a:rPr lang="en-US" sz="1600" b="1" dirty="0">
                <a:solidFill>
                  <a:srgbClr val="FF0000"/>
                </a:solidFill>
                <a:latin typeface="Arial" panose="020B0604020202020204" pitchFamily="34" charset="0"/>
                <a:cs typeface="Arial" panose="020B0604020202020204" pitchFamily="34" charset="0"/>
              </a:rPr>
              <a:t>Civilian – Tuxedo (Black Tie) or Long Gown</a:t>
            </a:r>
          </a:p>
          <a:p>
            <a:pPr algn="ctr"/>
            <a:r>
              <a:rPr lang="en-US" sz="1400" b="1" dirty="0">
                <a:solidFill>
                  <a:srgbClr val="FF0000"/>
                </a:solidFill>
                <a:latin typeface="Arial" pitchFamily="34" charset="0"/>
                <a:cs typeface="Arial" pitchFamily="34" charset="0"/>
              </a:rPr>
              <a:t>( -&gt; a business suit is not a tuxedo &lt;- )</a:t>
            </a:r>
          </a:p>
          <a:p>
            <a:pPr algn="ctr"/>
            <a:endParaRPr lang="en-US" sz="1600" b="1" dirty="0">
              <a:solidFill>
                <a:srgbClr val="FF0000"/>
              </a:solidFill>
              <a:latin typeface="Arial" pitchFamily="34" charset="0"/>
              <a:cs typeface="Arial" pitchFamily="34" charset="0"/>
            </a:endParaRPr>
          </a:p>
          <a:p>
            <a:pPr algn="ctr"/>
            <a:r>
              <a:rPr lang="en-US" sz="1600" b="1" dirty="0">
                <a:solidFill>
                  <a:srgbClr val="FF0000"/>
                </a:solidFill>
                <a:latin typeface="Arial" pitchFamily="34" charset="0"/>
                <a:cs typeface="Arial" pitchFamily="34" charset="0"/>
              </a:rPr>
              <a:t>$49.99 Per Person. See Guidelines on Back.</a:t>
            </a:r>
          </a:p>
          <a:p>
            <a:pPr algn="ctr"/>
            <a:r>
              <a:rPr lang="en-US" sz="1600" b="1" dirty="0">
                <a:solidFill>
                  <a:srgbClr val="FF0000"/>
                </a:solidFill>
                <a:latin typeface="Arial" pitchFamily="34" charset="0"/>
                <a:cs typeface="Arial" pitchFamily="34" charset="0"/>
              </a:rPr>
              <a:t>Registration begins on 2 January 2019</a:t>
            </a:r>
          </a:p>
          <a:p>
            <a:pPr algn="ctr"/>
            <a:r>
              <a:rPr lang="en-US" sz="1600" b="1" dirty="0">
                <a:solidFill>
                  <a:srgbClr val="FF0000"/>
                </a:solidFill>
                <a:latin typeface="Arial" pitchFamily="34" charset="0"/>
                <a:cs typeface="Arial" pitchFamily="34" charset="0"/>
              </a:rPr>
              <a:t>www.officersmess.us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505411"/>
            <a:ext cx="1524000" cy="1392997"/>
          </a:xfrm>
          <a:prstGeom prst="rect">
            <a:avLst/>
          </a:prstGeom>
        </p:spPr>
      </p:pic>
      <p:pic>
        <p:nvPicPr>
          <p:cNvPr id="8" name="Picture 7">
            <a:extLst>
              <a:ext uri="{FF2B5EF4-FFF2-40B4-BE49-F238E27FC236}">
                <a16:creationId xmlns:a16="http://schemas.microsoft.com/office/drawing/2014/main" id="{A40844D5-D247-4687-8B04-EDBE936F92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706" y="-29391"/>
            <a:ext cx="2165906" cy="1461149"/>
          </a:xfrm>
          <a:prstGeom prst="rect">
            <a:avLst/>
          </a:prstGeom>
        </p:spPr>
      </p:pic>
      <p:pic>
        <p:nvPicPr>
          <p:cNvPr id="11" name="Picture 10">
            <a:extLst>
              <a:ext uri="{FF2B5EF4-FFF2-40B4-BE49-F238E27FC236}">
                <a16:creationId xmlns:a16="http://schemas.microsoft.com/office/drawing/2014/main" id="{D351D8C1-1CBE-4E07-9CD8-01D9D08CCC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830714"/>
            <a:ext cx="4572000" cy="2027286"/>
          </a:xfrm>
          <a:prstGeom prst="rect">
            <a:avLst/>
          </a:prstGeom>
        </p:spPr>
      </p:pic>
      <p:pic>
        <p:nvPicPr>
          <p:cNvPr id="13" name="Picture 12">
            <a:extLst>
              <a:ext uri="{FF2B5EF4-FFF2-40B4-BE49-F238E27FC236}">
                <a16:creationId xmlns:a16="http://schemas.microsoft.com/office/drawing/2014/main" id="{EE0C412C-456B-4331-A458-F1BA7101CE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3505200"/>
            <a:ext cx="1606124" cy="1493421"/>
          </a:xfrm>
          <a:prstGeom prst="rect">
            <a:avLst/>
          </a:prstGeom>
        </p:spPr>
      </p:pic>
      <p:pic>
        <p:nvPicPr>
          <p:cNvPr id="20" name="Picture 19">
            <a:extLst>
              <a:ext uri="{FF2B5EF4-FFF2-40B4-BE49-F238E27FC236}">
                <a16:creationId xmlns:a16="http://schemas.microsoft.com/office/drawing/2014/main" id="{FEEDA01A-D181-4280-8813-FFA1174558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371600"/>
            <a:ext cx="3810000" cy="1609725"/>
          </a:xfrm>
          <a:prstGeom prst="rect">
            <a:avLst/>
          </a:prstGeom>
        </p:spPr>
      </p:pic>
      <p:pic>
        <p:nvPicPr>
          <p:cNvPr id="24" name="Picture 23">
            <a:extLst>
              <a:ext uri="{FF2B5EF4-FFF2-40B4-BE49-F238E27FC236}">
                <a16:creationId xmlns:a16="http://schemas.microsoft.com/office/drawing/2014/main" id="{17958EF9-2633-416C-BCAB-D17BBA6DB5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9924" y="-76200"/>
            <a:ext cx="3042075" cy="1461150"/>
          </a:xfrm>
          <a:prstGeom prst="rect">
            <a:avLst/>
          </a:prstGeom>
        </p:spPr>
      </p:pic>
      <p:pic>
        <p:nvPicPr>
          <p:cNvPr id="28" name="Picture 27">
            <a:extLst>
              <a:ext uri="{FF2B5EF4-FFF2-40B4-BE49-F238E27FC236}">
                <a16:creationId xmlns:a16="http://schemas.microsoft.com/office/drawing/2014/main" id="{95A42224-8E70-4BCE-AC28-DE5CE0D8B1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1" y="3505200"/>
            <a:ext cx="1523999" cy="1391408"/>
          </a:xfrm>
          <a:prstGeom prst="rect">
            <a:avLst/>
          </a:prstGeom>
        </p:spPr>
      </p:pic>
      <p:pic>
        <p:nvPicPr>
          <p:cNvPr id="30" name="Picture 29">
            <a:extLst>
              <a:ext uri="{FF2B5EF4-FFF2-40B4-BE49-F238E27FC236}">
                <a16:creationId xmlns:a16="http://schemas.microsoft.com/office/drawing/2014/main" id="{F4C139F7-1C14-4430-BB2A-A95B19F65E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074" y="2824163"/>
            <a:ext cx="838200" cy="838200"/>
          </a:xfrm>
          <a:prstGeom prst="rect">
            <a:avLst/>
          </a:prstGeom>
        </p:spPr>
      </p:pic>
      <p:pic>
        <p:nvPicPr>
          <p:cNvPr id="31" name="Picture 30">
            <a:extLst>
              <a:ext uri="{FF2B5EF4-FFF2-40B4-BE49-F238E27FC236}">
                <a16:creationId xmlns:a16="http://schemas.microsoft.com/office/drawing/2014/main" id="{31859B85-A874-4E19-9FD4-590FB01998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400" y="2819400"/>
            <a:ext cx="838200" cy="838200"/>
          </a:xfrm>
          <a:prstGeom prst="rect">
            <a:avLst/>
          </a:prstGeom>
        </p:spPr>
      </p:pic>
      <p:pic>
        <p:nvPicPr>
          <p:cNvPr id="32" name="Picture 31">
            <a:extLst>
              <a:ext uri="{FF2B5EF4-FFF2-40B4-BE49-F238E27FC236}">
                <a16:creationId xmlns:a16="http://schemas.microsoft.com/office/drawing/2014/main" id="{C149FEBF-3C55-461F-A8E4-EB05276CDA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8800" y="2819400"/>
            <a:ext cx="838200" cy="838200"/>
          </a:xfrm>
          <a:prstGeom prst="rect">
            <a:avLst/>
          </a:prstGeom>
        </p:spPr>
      </p:pic>
      <p:pic>
        <p:nvPicPr>
          <p:cNvPr id="33" name="Picture 32">
            <a:extLst>
              <a:ext uri="{FF2B5EF4-FFF2-40B4-BE49-F238E27FC236}">
                <a16:creationId xmlns:a16="http://schemas.microsoft.com/office/drawing/2014/main" id="{723231CF-4189-420F-A563-B4A32F4F8B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43200" y="2743200"/>
            <a:ext cx="838200" cy="838200"/>
          </a:xfrm>
          <a:prstGeom prst="rect">
            <a:avLst/>
          </a:prstGeom>
        </p:spPr>
      </p:pic>
      <p:pic>
        <p:nvPicPr>
          <p:cNvPr id="34" name="Picture 33">
            <a:extLst>
              <a:ext uri="{FF2B5EF4-FFF2-40B4-BE49-F238E27FC236}">
                <a16:creationId xmlns:a16="http://schemas.microsoft.com/office/drawing/2014/main" id="{8DA24E8E-C2EE-4D29-BB16-D38DC09B62F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33800" y="1219200"/>
            <a:ext cx="838200" cy="838200"/>
          </a:xfrm>
          <a:prstGeom prst="rect">
            <a:avLst/>
          </a:prstGeom>
        </p:spPr>
      </p:pic>
      <p:pic>
        <p:nvPicPr>
          <p:cNvPr id="36" name="Picture 35">
            <a:extLst>
              <a:ext uri="{FF2B5EF4-FFF2-40B4-BE49-F238E27FC236}">
                <a16:creationId xmlns:a16="http://schemas.microsoft.com/office/drawing/2014/main" id="{2BDAA9B4-2F2A-4221-B6F6-969AC50F019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6162" y="2057400"/>
            <a:ext cx="1138238" cy="114892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4693</TotalTime>
  <Words>279</Words>
  <Application>Microsoft Office PowerPoint</Application>
  <PresentationFormat>On-screen Show (4:3)</PresentationFormat>
  <Paragraphs>43</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Rounded MT Bold</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Wayne</dc:creator>
  <cp:lastModifiedBy>Wayne Buck</cp:lastModifiedBy>
  <cp:revision>135</cp:revision>
  <dcterms:created xsi:type="dcterms:W3CDTF">2012-11-10T01:13:36Z</dcterms:created>
  <dcterms:modified xsi:type="dcterms:W3CDTF">2018-10-29T01:26:39Z</dcterms:modified>
</cp:coreProperties>
</file>