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28" y="-8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C793-9130-4043-B5F6-E4569C9F919E}" type="datetimeFigureOut">
              <a:rPr lang="en-CA" smtClean="0"/>
              <a:t>2022-04-06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FEDDC-DC53-4DC9-A288-CF8C7E53D9CA}" type="slidenum">
              <a:rPr lang="en-CA" smtClean="0"/>
              <a:t>‹#›</a:t>
            </a:fld>
            <a:endParaRPr lang="en-CA"/>
          </a:p>
        </p:txBody>
      </p:sp>
    </p:spTree>
    <p:extLst>
      <p:ext uri="{BB962C8B-B14F-4D97-AF65-F5344CB8AC3E}">
        <p14:creationId xmlns:p14="http://schemas.microsoft.com/office/powerpoint/2010/main" val="389436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FF0000"/>
              </a:solidFill>
            </a:endParaRPr>
          </a:p>
        </p:txBody>
      </p:sp>
      <p:sp>
        <p:nvSpPr>
          <p:cNvPr id="4" name="Slide Number Placeholder 3"/>
          <p:cNvSpPr>
            <a:spLocks noGrp="1"/>
          </p:cNvSpPr>
          <p:nvPr>
            <p:ph type="sldNum" sz="quarter" idx="10"/>
          </p:nvPr>
        </p:nvSpPr>
        <p:spPr/>
        <p:txBody>
          <a:bodyPr/>
          <a:lstStyle/>
          <a:p>
            <a:fld id="{E18FEDDC-DC53-4DC9-A288-CF8C7E53D9CA}" type="slidenum">
              <a:rPr lang="en-CA" smtClean="0"/>
              <a:t>2</a:t>
            </a:fld>
            <a:endParaRPr lang="en-CA"/>
          </a:p>
        </p:txBody>
      </p:sp>
    </p:spTree>
    <p:extLst>
      <p:ext uri="{BB962C8B-B14F-4D97-AF65-F5344CB8AC3E}">
        <p14:creationId xmlns:p14="http://schemas.microsoft.com/office/powerpoint/2010/main" val="292120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A8B3DC-3C72-494C-AD2F-8EE279ABCC13}"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A8B3DC-3C72-494C-AD2F-8EE279ABCC13}"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A8B3DC-3C72-494C-AD2F-8EE279ABCC13}"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A8B3DC-3C72-494C-AD2F-8EE279ABCC13}"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A8B3DC-3C72-494C-AD2F-8EE279ABCC13}"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A8B3DC-3C72-494C-AD2F-8EE279ABCC13}"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A8B3DC-3C72-494C-AD2F-8EE279ABCC13}" type="datetimeFigureOut">
              <a:rPr lang="en-US" smtClean="0"/>
              <a:pPr/>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A8B3DC-3C72-494C-AD2F-8EE279ABCC13}" type="datetimeFigureOut">
              <a:rPr lang="en-US" smtClean="0"/>
              <a:pPr/>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8B3DC-3C72-494C-AD2F-8EE279ABCC13}" type="datetimeFigureOut">
              <a:rPr lang="en-US" smtClean="0"/>
              <a:pPr/>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A8B3DC-3C72-494C-AD2F-8EE279ABCC13}"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A8B3DC-3C72-494C-AD2F-8EE279ABCC13}"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8B3DC-3C72-494C-AD2F-8EE279ABCC13}" type="datetimeFigureOut">
              <a:rPr lang="en-US" smtClean="0"/>
              <a:pPr/>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1E048-2667-4D96-BAF9-CB0C424A04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754D0D5-CCD9-4BFF-BDAF-7DCC973FDF0D}"/>
              </a:ext>
            </a:extLst>
          </p:cNvPr>
          <p:cNvGraphicFramePr>
            <a:graphicFrameLocks noChangeAspect="1"/>
          </p:cNvGraphicFramePr>
          <p:nvPr>
            <p:extLst>
              <p:ext uri="{D42A27DB-BD31-4B8C-83A1-F6EECF244321}">
                <p14:modId xmlns:p14="http://schemas.microsoft.com/office/powerpoint/2010/main" val="3553242263"/>
              </p:ext>
            </p:extLst>
          </p:nvPr>
        </p:nvGraphicFramePr>
        <p:xfrm>
          <a:off x="5634917" y="4953000"/>
          <a:ext cx="2442283" cy="3456139"/>
        </p:xfrm>
        <a:graphic>
          <a:graphicData uri="http://schemas.openxmlformats.org/presentationml/2006/ole">
            <mc:AlternateContent xmlns:mc="http://schemas.openxmlformats.org/markup-compatibility/2006">
              <mc:Choice xmlns:v="urn:schemas-microsoft-com:vml" Requires="v">
                <p:oleObj spid="_x0000_s1036" name="Acrobat Document" r:id="rId3" imgW="3777942" imgH="5346465" progId="Acrobat.Document.DC">
                  <p:embed/>
                </p:oleObj>
              </mc:Choice>
              <mc:Fallback>
                <p:oleObj name="Acrobat Document" r:id="rId3" imgW="3777942" imgH="5346465" progId="Acrobat.Document.DC">
                  <p:embed/>
                  <p:pic>
                    <p:nvPicPr>
                      <p:cNvPr id="0" name=""/>
                      <p:cNvPicPr/>
                      <p:nvPr/>
                    </p:nvPicPr>
                    <p:blipFill>
                      <a:blip r:embed="rId4"/>
                      <a:stretch>
                        <a:fillRect/>
                      </a:stretch>
                    </p:blipFill>
                    <p:spPr>
                      <a:xfrm>
                        <a:off x="5634917" y="4953000"/>
                        <a:ext cx="2442283" cy="3456139"/>
                      </a:xfrm>
                      <a:prstGeom prst="rect">
                        <a:avLst/>
                      </a:prstGeom>
                    </p:spPr>
                  </p:pic>
                </p:oleObj>
              </mc:Fallback>
            </mc:AlternateContent>
          </a:graphicData>
        </a:graphic>
      </p:graphicFrame>
      <p:sp>
        <p:nvSpPr>
          <p:cNvPr id="4" name="Rectangle 3"/>
          <p:cNvSpPr>
            <a:spLocks noChangeArrowheads="1"/>
          </p:cNvSpPr>
          <p:nvPr/>
        </p:nvSpPr>
        <p:spPr bwMode="auto">
          <a:xfrm>
            <a:off x="1" y="106263"/>
            <a:ext cx="4495800" cy="5201424"/>
          </a:xfrm>
          <a:prstGeom prst="rect">
            <a:avLst/>
          </a:prstGeom>
          <a:noFill/>
          <a:ln w="9525">
            <a:noFill/>
            <a:miter lim="800000"/>
            <a:headEnd/>
            <a:tailEnd/>
          </a:ln>
        </p:spPr>
        <p:txBody>
          <a:bodyPr wrap="square">
            <a:spAutoFit/>
          </a:bodyPr>
          <a:lstStyle/>
          <a:p>
            <a:pPr algn="ctr">
              <a:defRPr/>
            </a:pPr>
            <a:r>
              <a:rPr lang="en-CA" sz="1400" b="1" dirty="0">
                <a:solidFill>
                  <a:schemeClr val="tx2"/>
                </a:solidFill>
                <a:latin typeface="Arial" pitchFamily="34" charset="0"/>
                <a:cs typeface="Arial" pitchFamily="34" charset="0"/>
              </a:rPr>
              <a:t>Guiding Principles</a:t>
            </a:r>
          </a:p>
          <a:p>
            <a:pPr algn="just">
              <a:defRPr/>
            </a:pPr>
            <a:r>
              <a:rPr lang="en-CA" sz="1400" dirty="0">
                <a:solidFill>
                  <a:schemeClr val="tx2"/>
                </a:solidFill>
                <a:latin typeface="Arial" pitchFamily="34" charset="0"/>
                <a:cs typeface="Arial" pitchFamily="34" charset="0"/>
              </a:rPr>
              <a:t>This event is meant for the pleasure of members of the HQ SACT Officers’ Mess and the SOPC. Members are permitted a partner and one guest couple. This is an adult affair, no persons under 21 years of age are permitted due to liquor license regulations.</a:t>
            </a:r>
          </a:p>
          <a:p>
            <a:pPr algn="just">
              <a:defRPr/>
            </a:pPr>
            <a:r>
              <a:rPr lang="en-CA" sz="1400" dirty="0">
                <a:solidFill>
                  <a:schemeClr val="tx2"/>
                </a:solidFill>
                <a:latin typeface="Arial" pitchFamily="34" charset="0"/>
                <a:cs typeface="Arial" pitchFamily="34" charset="0"/>
              </a:rPr>
              <a:t>Non-members are permitted to attend at the sole discretion of the event organisers. Persons who are eligible to be regular Mess or SOPC members but choose not to become members are not allowed as guests.</a:t>
            </a:r>
          </a:p>
          <a:p>
            <a:pPr algn="just">
              <a:defRPr/>
            </a:pPr>
            <a:r>
              <a:rPr lang="en-CA" sz="1400" dirty="0">
                <a:solidFill>
                  <a:schemeClr val="tx2"/>
                </a:solidFill>
                <a:latin typeface="Arial" pitchFamily="34" charset="0"/>
                <a:cs typeface="Arial" pitchFamily="34" charset="0"/>
              </a:rPr>
              <a:t>The dress is smart casual. You must reserve a ticket at www.officersmess.us and properly identify each person in your party. Proper identification is required for security purposes. There is a maximum sign up of 250. ISRM spouses should contact </a:t>
            </a:r>
            <a:r>
              <a:rPr lang="en-CA" sz="1400">
                <a:solidFill>
                  <a:schemeClr val="tx2"/>
                </a:solidFill>
                <a:latin typeface="Arial" pitchFamily="34" charset="0"/>
                <a:cs typeface="Arial" pitchFamily="34" charset="0"/>
              </a:rPr>
              <a:t>chairperson@sopc.us for </a:t>
            </a:r>
            <a:r>
              <a:rPr lang="en-CA" sz="1400" dirty="0">
                <a:solidFill>
                  <a:schemeClr val="tx2"/>
                </a:solidFill>
                <a:latin typeface="Arial" pitchFamily="34" charset="0"/>
                <a:cs typeface="Arial" pitchFamily="34" charset="0"/>
              </a:rPr>
              <a:t>details on how to register.</a:t>
            </a:r>
          </a:p>
          <a:p>
            <a:pPr algn="just">
              <a:defRPr/>
            </a:pPr>
            <a:r>
              <a:rPr lang="en-CA" sz="1400" dirty="0">
                <a:solidFill>
                  <a:schemeClr val="tx2"/>
                </a:solidFill>
                <a:latin typeface="Arial" pitchFamily="34" charset="0"/>
                <a:cs typeface="Arial" pitchFamily="34" charset="0"/>
              </a:rPr>
              <a:t>If you have issues, contact Wayne at buck@act.nato.int. Only Wayne can deal with attendance issues.</a:t>
            </a:r>
          </a:p>
          <a:p>
            <a:pPr algn="just">
              <a:defRPr/>
            </a:pPr>
            <a:r>
              <a:rPr lang="en-US" sz="1400" dirty="0">
                <a:solidFill>
                  <a:schemeClr val="tx2"/>
                </a:solidFill>
                <a:latin typeface="Arial" pitchFamily="34" charset="0"/>
                <a:cs typeface="Arial" pitchFamily="34" charset="0"/>
              </a:rPr>
              <a:t>A professional photographer is employed for the event and all photographs may be used for future marketing purposes without prior permission of attendees.</a:t>
            </a:r>
            <a:endParaRPr lang="en-CA" sz="1000" dirty="0">
              <a:solidFill>
                <a:schemeClr val="tx2"/>
              </a:solidFill>
              <a:latin typeface="Arial" pitchFamily="34" charset="0"/>
              <a:cs typeface="Arial" pitchFamily="34" charset="0"/>
            </a:endParaRPr>
          </a:p>
          <a:p>
            <a:pPr algn="ctr">
              <a:defRPr/>
            </a:pPr>
            <a:r>
              <a:rPr lang="en-CA" sz="1000" dirty="0">
                <a:solidFill>
                  <a:schemeClr val="tx2"/>
                </a:solidFill>
                <a:latin typeface="Arial" pitchFamily="34" charset="0"/>
                <a:cs typeface="Arial" pitchFamily="34" charset="0"/>
              </a:rPr>
              <a:t>2022 Buck-Hart Productions</a:t>
            </a:r>
          </a:p>
        </p:txBody>
      </p:sp>
      <p:sp>
        <p:nvSpPr>
          <p:cNvPr id="9" name="TextBox 8"/>
          <p:cNvSpPr txBox="1"/>
          <p:nvPr/>
        </p:nvSpPr>
        <p:spPr>
          <a:xfrm>
            <a:off x="4648200" y="4648200"/>
            <a:ext cx="4572000" cy="923330"/>
          </a:xfrm>
          <a:prstGeom prst="rect">
            <a:avLst/>
          </a:prstGeom>
          <a:noFill/>
          <a:effectLst>
            <a:outerShdw blurRad="50800" dist="50800" dir="5400000" algn="ctr" rotWithShape="0">
              <a:schemeClr val="bg1"/>
            </a:outerShdw>
          </a:effectLst>
        </p:spPr>
        <p:txBody>
          <a:bodyPr wrap="square" rtlCol="0">
            <a:spAutoFit/>
          </a:bodyPr>
          <a:lstStyle/>
          <a:p>
            <a:pPr algn="ctr"/>
            <a:r>
              <a:rPr lang="en-US" dirty="0">
                <a:latin typeface="Arial Rounded MT Bold" panose="020F0704030504030204" pitchFamily="34" charset="0"/>
                <a:cs typeface="Calibri" pitchFamily="34" charset="0"/>
              </a:rPr>
              <a:t>Friday, 20 May 2022</a:t>
            </a:r>
          </a:p>
          <a:p>
            <a:pPr algn="ctr"/>
            <a:r>
              <a:rPr lang="it-IT" dirty="0">
                <a:latin typeface="Arial Rounded MT Bold" panose="020F0704030504030204" pitchFamily="34" charset="0"/>
              </a:rPr>
              <a:t>HQ SACT Dining Room</a:t>
            </a:r>
          </a:p>
          <a:p>
            <a:pPr algn="ctr"/>
            <a:r>
              <a:rPr lang="it-IT" dirty="0">
                <a:latin typeface="Arial Rounded MT Bold" panose="020F0704030504030204" pitchFamily="34" charset="0"/>
                <a:cs typeface="Calibri" pitchFamily="34" charset="0"/>
              </a:rPr>
              <a:t>Naval Support Activity Norfolk</a:t>
            </a:r>
            <a:endParaRPr lang="en-US" dirty="0">
              <a:latin typeface="Arial Rounded MT Bold" panose="020F0704030504030204" pitchFamily="34" charset="0"/>
              <a:cs typeface="Calibri" pitchFamily="34" charset="0"/>
            </a:endParaRPr>
          </a:p>
        </p:txBody>
      </p:sp>
      <p:sp>
        <p:nvSpPr>
          <p:cNvPr id="22" name="TextBox 21">
            <a:extLst>
              <a:ext uri="{FF2B5EF4-FFF2-40B4-BE49-F238E27FC236}">
                <a16:creationId xmlns:a16="http://schemas.microsoft.com/office/drawing/2014/main" id="{27642A5A-2111-4FFD-9795-2DAD4CEC9ED1}"/>
              </a:ext>
            </a:extLst>
          </p:cNvPr>
          <p:cNvSpPr txBox="1"/>
          <p:nvPr/>
        </p:nvSpPr>
        <p:spPr>
          <a:xfrm>
            <a:off x="5330682" y="1568946"/>
            <a:ext cx="3182218" cy="3231654"/>
          </a:xfrm>
          <a:prstGeom prst="rect">
            <a:avLst/>
          </a:prstGeom>
          <a:noFill/>
        </p:spPr>
        <p:txBody>
          <a:bodyPr wrap="none" rtlCol="0">
            <a:spAutoFit/>
          </a:bodyPr>
          <a:lstStyle/>
          <a:p>
            <a:pPr algn="ctr"/>
            <a:r>
              <a:rPr lang="en-US" sz="2400" b="1" dirty="0">
                <a:solidFill>
                  <a:srgbClr val="FF3300"/>
                </a:solidFill>
              </a:rPr>
              <a:t>HQ SACT Officers’ Mess</a:t>
            </a:r>
          </a:p>
          <a:p>
            <a:pPr algn="ctr"/>
            <a:r>
              <a:rPr lang="en-US" sz="2400" b="1" dirty="0">
                <a:solidFill>
                  <a:srgbClr val="FF3300"/>
                </a:solidFill>
              </a:rPr>
              <a:t>and the SOPC</a:t>
            </a:r>
          </a:p>
          <a:p>
            <a:pPr algn="ctr"/>
            <a:r>
              <a:rPr lang="en-US" sz="2400" b="1" dirty="0">
                <a:solidFill>
                  <a:srgbClr val="FF3300"/>
                </a:solidFill>
              </a:rPr>
              <a:t>present</a:t>
            </a:r>
          </a:p>
          <a:p>
            <a:pPr algn="ctr"/>
            <a:endParaRPr lang="en-US" sz="1200" b="1" dirty="0">
              <a:solidFill>
                <a:srgbClr val="FF3300"/>
              </a:solidFill>
            </a:endParaRPr>
          </a:p>
          <a:p>
            <a:pPr algn="ctr"/>
            <a:endParaRPr lang="en-US" sz="1200" b="1" dirty="0">
              <a:solidFill>
                <a:srgbClr val="FF3300"/>
              </a:solidFill>
            </a:endParaRPr>
          </a:p>
          <a:p>
            <a:pPr algn="ctr"/>
            <a:r>
              <a:rPr lang="en-US" sz="3600" b="1" dirty="0">
                <a:solidFill>
                  <a:srgbClr val="FF3300"/>
                </a:solidFill>
              </a:rPr>
              <a:t> 7</a:t>
            </a:r>
            <a:r>
              <a:rPr lang="en-US" sz="3600" b="1" baseline="30000" dirty="0">
                <a:solidFill>
                  <a:srgbClr val="FF3300"/>
                </a:solidFill>
              </a:rPr>
              <a:t>th</a:t>
            </a:r>
            <a:r>
              <a:rPr lang="en-US" sz="3600" b="1" dirty="0">
                <a:solidFill>
                  <a:srgbClr val="FF3300"/>
                </a:solidFill>
              </a:rPr>
              <a:t> Annual</a:t>
            </a:r>
          </a:p>
          <a:p>
            <a:pPr algn="ctr"/>
            <a:r>
              <a:rPr lang="en-US" sz="3600" b="1" dirty="0">
                <a:solidFill>
                  <a:srgbClr val="FF3300"/>
                </a:solidFill>
              </a:rPr>
              <a:t>International</a:t>
            </a:r>
          </a:p>
          <a:p>
            <a:pPr algn="ctr"/>
            <a:r>
              <a:rPr lang="en-US" sz="3600" b="1" dirty="0">
                <a:solidFill>
                  <a:srgbClr val="FF3300"/>
                </a:solidFill>
              </a:rPr>
              <a:t>Food Night</a:t>
            </a:r>
          </a:p>
        </p:txBody>
      </p:sp>
      <p:pic>
        <p:nvPicPr>
          <p:cNvPr id="5" name="Picture 4">
            <a:extLst>
              <a:ext uri="{FF2B5EF4-FFF2-40B4-BE49-F238E27FC236}">
                <a16:creationId xmlns:a16="http://schemas.microsoft.com/office/drawing/2014/main" id="{4E8EB058-6696-4A10-B961-E712FF7BC276}"/>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4835888"/>
            <a:ext cx="4495800" cy="1564912"/>
          </a:xfrm>
          <a:prstGeom prst="rect">
            <a:avLst/>
          </a:prstGeom>
        </p:spPr>
      </p:pic>
      <p:pic>
        <p:nvPicPr>
          <p:cNvPr id="31" name="Picture 30">
            <a:extLst>
              <a:ext uri="{FF2B5EF4-FFF2-40B4-BE49-F238E27FC236}">
                <a16:creationId xmlns:a16="http://schemas.microsoft.com/office/drawing/2014/main" id="{6AD3A9B1-3F63-4612-9361-30DC60C71B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352019"/>
            <a:ext cx="4495800" cy="505981"/>
          </a:xfrm>
          <a:prstGeom prst="rect">
            <a:avLst/>
          </a:prstGeom>
        </p:spPr>
      </p:pic>
      <p:pic>
        <p:nvPicPr>
          <p:cNvPr id="10" name="Picture 9">
            <a:extLst>
              <a:ext uri="{FF2B5EF4-FFF2-40B4-BE49-F238E27FC236}">
                <a16:creationId xmlns:a16="http://schemas.microsoft.com/office/drawing/2014/main" id="{CFD19987-7BAE-426A-B5A7-BAF8DC0AA305}"/>
              </a:ext>
            </a:extLst>
          </p:cNvPr>
          <p:cNvPicPr>
            <a:picLocks noChangeAspect="1"/>
          </p:cNvPicPr>
          <p:nvPr/>
        </p:nvPicPr>
        <p:blipFill>
          <a:blip r:embed="rId8"/>
          <a:stretch>
            <a:fillRect/>
          </a:stretch>
        </p:blipFill>
        <p:spPr>
          <a:xfrm>
            <a:off x="5069152" y="408948"/>
            <a:ext cx="3505200" cy="1343652"/>
          </a:xfrm>
          <a:prstGeom prst="rect">
            <a:avLst/>
          </a:prstGeom>
        </p:spPr>
      </p:pic>
      <p:pic>
        <p:nvPicPr>
          <p:cNvPr id="11" name="Picture 10">
            <a:extLst>
              <a:ext uri="{FF2B5EF4-FFF2-40B4-BE49-F238E27FC236}">
                <a16:creationId xmlns:a16="http://schemas.microsoft.com/office/drawing/2014/main" id="{D9CDA104-F48D-40BF-A801-2A525D1252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200" y="6324600"/>
            <a:ext cx="4495800" cy="505981"/>
          </a:xfrm>
          <a:prstGeom prst="rect">
            <a:avLst/>
          </a:prstGeom>
        </p:spPr>
      </p:pic>
      <p:pic>
        <p:nvPicPr>
          <p:cNvPr id="12" name="Picture 11">
            <a:extLst>
              <a:ext uri="{FF2B5EF4-FFF2-40B4-BE49-F238E27FC236}">
                <a16:creationId xmlns:a16="http://schemas.microsoft.com/office/drawing/2014/main" id="{E8386645-4E3F-47E1-AB8C-4ADC2B0488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200" y="0"/>
            <a:ext cx="4495800" cy="5059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690FA2CA-4EB3-468D-82A1-8A625F47E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662" y="-80890"/>
            <a:ext cx="2661138" cy="1757413"/>
          </a:xfrm>
          <a:prstGeom prst="rect">
            <a:avLst/>
          </a:prstGeom>
        </p:spPr>
      </p:pic>
      <p:sp>
        <p:nvSpPr>
          <p:cNvPr id="16" name="TextBox 15">
            <a:extLst>
              <a:ext uri="{FF2B5EF4-FFF2-40B4-BE49-F238E27FC236}">
                <a16:creationId xmlns:a16="http://schemas.microsoft.com/office/drawing/2014/main" id="{BBAF3458-7ADB-43BE-BAC7-E4B4985F18B5}"/>
              </a:ext>
            </a:extLst>
          </p:cNvPr>
          <p:cNvSpPr txBox="1"/>
          <p:nvPr/>
        </p:nvSpPr>
        <p:spPr>
          <a:xfrm>
            <a:off x="5442075" y="0"/>
            <a:ext cx="3170996" cy="2677656"/>
          </a:xfrm>
          <a:prstGeom prst="rect">
            <a:avLst/>
          </a:prstGeom>
          <a:noFill/>
        </p:spPr>
        <p:txBody>
          <a:bodyPr wrap="none" rtlCol="0">
            <a:spAutoFit/>
          </a:bodyPr>
          <a:lstStyle/>
          <a:p>
            <a:pPr algn="ctr"/>
            <a:r>
              <a:rPr lang="en-US" sz="1400" b="1" dirty="0">
                <a:solidFill>
                  <a:srgbClr val="4037F3"/>
                </a:solidFill>
              </a:rPr>
              <a:t>International Food Night</a:t>
            </a:r>
          </a:p>
          <a:p>
            <a:pPr algn="ctr"/>
            <a:r>
              <a:rPr lang="en-US" sz="1400" b="1" dirty="0">
                <a:solidFill>
                  <a:srgbClr val="4037F3"/>
                </a:solidFill>
              </a:rPr>
              <a:t>Ticket Price is $10 per person</a:t>
            </a:r>
          </a:p>
          <a:p>
            <a:pPr algn="ctr"/>
            <a:r>
              <a:rPr lang="en-US" sz="1400" b="1" dirty="0">
                <a:solidFill>
                  <a:srgbClr val="4037F3"/>
                </a:solidFill>
              </a:rPr>
              <a:t>(includes entry, food samples, one glass </a:t>
            </a:r>
          </a:p>
          <a:p>
            <a:pPr algn="ctr"/>
            <a:r>
              <a:rPr lang="en-US" sz="1400" b="1" dirty="0">
                <a:solidFill>
                  <a:srgbClr val="4037F3"/>
                </a:solidFill>
              </a:rPr>
              <a:t>of wine, or soft drinks / water plus</a:t>
            </a:r>
          </a:p>
          <a:p>
            <a:pPr algn="ctr"/>
            <a:r>
              <a:rPr lang="en-US" sz="1400" b="1" dirty="0">
                <a:solidFill>
                  <a:srgbClr val="4037F3"/>
                </a:solidFill>
              </a:rPr>
              <a:t>$3 coupon for Red Barn on $25 order)</a:t>
            </a:r>
          </a:p>
          <a:p>
            <a:pPr algn="ctr"/>
            <a:r>
              <a:rPr lang="en-US" sz="1400" b="1" dirty="0">
                <a:solidFill>
                  <a:srgbClr val="4037F3"/>
                </a:solidFill>
              </a:rPr>
              <a:t>20 May 2022, 1830-2130 hrs</a:t>
            </a:r>
          </a:p>
          <a:p>
            <a:pPr algn="ctr"/>
            <a:r>
              <a:rPr lang="en-US" sz="1400" b="1" dirty="0">
                <a:solidFill>
                  <a:srgbClr val="4037F3"/>
                </a:solidFill>
              </a:rPr>
              <a:t>HQ SACT Dining Room</a:t>
            </a:r>
          </a:p>
          <a:p>
            <a:pPr algn="ctr"/>
            <a:r>
              <a:rPr lang="en-US" sz="1400" b="1" dirty="0">
                <a:solidFill>
                  <a:srgbClr val="4037F3"/>
                </a:solidFill>
              </a:rPr>
              <a:t>Register at www.officersmess.us</a:t>
            </a:r>
          </a:p>
          <a:p>
            <a:pPr algn="ctr"/>
            <a:r>
              <a:rPr lang="en-US" sz="1400" b="1" dirty="0">
                <a:solidFill>
                  <a:srgbClr val="4037F3"/>
                </a:solidFill>
              </a:rPr>
              <a:t>Sign up starts 18 April 2022</a:t>
            </a:r>
          </a:p>
          <a:p>
            <a:pPr algn="ctr"/>
            <a:r>
              <a:rPr lang="en-US" sz="1400" b="1" dirty="0">
                <a:solidFill>
                  <a:srgbClr val="4037F3"/>
                </a:solidFill>
              </a:rPr>
              <a:t>Registration Closes on 19 May 2022</a:t>
            </a:r>
          </a:p>
          <a:p>
            <a:pPr algn="ctr"/>
            <a:r>
              <a:rPr lang="en-US" sz="1400" b="1" dirty="0">
                <a:solidFill>
                  <a:srgbClr val="4037F3"/>
                </a:solidFill>
              </a:rPr>
              <a:t>Or When Limit is Reached</a:t>
            </a:r>
          </a:p>
          <a:p>
            <a:pPr algn="ctr"/>
            <a:r>
              <a:rPr lang="en-US" sz="1400" b="1" dirty="0">
                <a:solidFill>
                  <a:srgbClr val="4037F3"/>
                </a:solidFill>
              </a:rPr>
              <a:t>Smart Casual, No Jeans</a:t>
            </a:r>
            <a:endParaRPr lang="en-US" sz="1100" i="1" dirty="0"/>
          </a:p>
        </p:txBody>
      </p:sp>
      <p:pic>
        <p:nvPicPr>
          <p:cNvPr id="5" name="Picture 4">
            <a:extLst>
              <a:ext uri="{FF2B5EF4-FFF2-40B4-BE49-F238E27FC236}">
                <a16:creationId xmlns:a16="http://schemas.microsoft.com/office/drawing/2014/main" id="{45D4D007-DB31-40FF-B827-3DF01B0347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7" y="5033375"/>
            <a:ext cx="2564180" cy="1963213"/>
          </a:xfrm>
          <a:prstGeom prst="rect">
            <a:avLst/>
          </a:prstGeom>
        </p:spPr>
      </p:pic>
      <p:pic>
        <p:nvPicPr>
          <p:cNvPr id="7" name="Picture 6">
            <a:extLst>
              <a:ext uri="{FF2B5EF4-FFF2-40B4-BE49-F238E27FC236}">
                <a16:creationId xmlns:a16="http://schemas.microsoft.com/office/drawing/2014/main" id="{A3D7B88E-3D2A-417D-9DB8-04834FE288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5034548"/>
            <a:ext cx="2250436" cy="1841123"/>
          </a:xfrm>
          <a:prstGeom prst="rect">
            <a:avLst/>
          </a:prstGeom>
        </p:spPr>
      </p:pic>
      <p:pic>
        <p:nvPicPr>
          <p:cNvPr id="10" name="Picture 9">
            <a:extLst>
              <a:ext uri="{FF2B5EF4-FFF2-40B4-BE49-F238E27FC236}">
                <a16:creationId xmlns:a16="http://schemas.microsoft.com/office/drawing/2014/main" id="{A197A6A9-8A57-4448-AFC8-AC6B5F2047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6200"/>
            <a:ext cx="2286000" cy="2061433"/>
          </a:xfrm>
          <a:prstGeom prst="rect">
            <a:avLst/>
          </a:prstGeom>
        </p:spPr>
      </p:pic>
      <p:pic>
        <p:nvPicPr>
          <p:cNvPr id="15" name="Picture 14">
            <a:extLst>
              <a:ext uri="{FF2B5EF4-FFF2-40B4-BE49-F238E27FC236}">
                <a16:creationId xmlns:a16="http://schemas.microsoft.com/office/drawing/2014/main" id="{C1A77E6C-5AD6-4DAF-9A81-4785E7CF25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789565"/>
            <a:ext cx="2641501" cy="1560602"/>
          </a:xfrm>
          <a:prstGeom prst="rect">
            <a:avLst/>
          </a:prstGeom>
        </p:spPr>
      </p:pic>
      <p:pic>
        <p:nvPicPr>
          <p:cNvPr id="38" name="Picture 37">
            <a:extLst>
              <a:ext uri="{FF2B5EF4-FFF2-40B4-BE49-F238E27FC236}">
                <a16:creationId xmlns:a16="http://schemas.microsoft.com/office/drawing/2014/main" id="{9BC21A5A-31BA-4CB7-9498-7081CBB5C7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6558" y="3739148"/>
            <a:ext cx="1993816" cy="1327053"/>
          </a:xfrm>
          <a:prstGeom prst="rect">
            <a:avLst/>
          </a:prstGeom>
        </p:spPr>
      </p:pic>
      <p:pic>
        <p:nvPicPr>
          <p:cNvPr id="40" name="Picture 39">
            <a:extLst>
              <a:ext uri="{FF2B5EF4-FFF2-40B4-BE49-F238E27FC236}">
                <a16:creationId xmlns:a16="http://schemas.microsoft.com/office/drawing/2014/main" id="{9FBC3254-F1C7-42B6-8B0A-F5B01B5F00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31" y="3350167"/>
            <a:ext cx="2637131" cy="1755233"/>
          </a:xfrm>
          <a:prstGeom prst="rect">
            <a:avLst/>
          </a:prstGeom>
        </p:spPr>
      </p:pic>
      <p:pic>
        <p:nvPicPr>
          <p:cNvPr id="42" name="Picture 41">
            <a:extLst>
              <a:ext uri="{FF2B5EF4-FFF2-40B4-BE49-F238E27FC236}">
                <a16:creationId xmlns:a16="http://schemas.microsoft.com/office/drawing/2014/main" id="{7DEEC4B9-9376-4398-BCD3-FFC9E4467A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01984" y="1278239"/>
            <a:ext cx="1993816" cy="1327053"/>
          </a:xfrm>
          <a:prstGeom prst="rect">
            <a:avLst/>
          </a:prstGeom>
        </p:spPr>
      </p:pic>
      <p:pic>
        <p:nvPicPr>
          <p:cNvPr id="44" name="Picture 43">
            <a:extLst>
              <a:ext uri="{FF2B5EF4-FFF2-40B4-BE49-F238E27FC236}">
                <a16:creationId xmlns:a16="http://schemas.microsoft.com/office/drawing/2014/main" id="{86F19049-F030-4A57-AF48-D1CA165528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28919" y="2500874"/>
            <a:ext cx="1966882" cy="1309126"/>
          </a:xfrm>
          <a:prstGeom prst="rect">
            <a:avLst/>
          </a:prstGeom>
        </p:spPr>
      </p:pic>
      <p:sp>
        <p:nvSpPr>
          <p:cNvPr id="39" name="Rectangle 38">
            <a:extLst>
              <a:ext uri="{FF2B5EF4-FFF2-40B4-BE49-F238E27FC236}">
                <a16:creationId xmlns:a16="http://schemas.microsoft.com/office/drawing/2014/main" id="{1A48EA70-D015-47C7-8E8E-34A96D350805}"/>
              </a:ext>
            </a:extLst>
          </p:cNvPr>
          <p:cNvSpPr/>
          <p:nvPr/>
        </p:nvSpPr>
        <p:spPr>
          <a:xfrm>
            <a:off x="4582036" y="2514600"/>
            <a:ext cx="1209164" cy="1815882"/>
          </a:xfrm>
          <a:prstGeom prst="rect">
            <a:avLst/>
          </a:prstGeom>
        </p:spPr>
        <p:txBody>
          <a:bodyPr wrap="square">
            <a:spAutoFit/>
          </a:bodyPr>
          <a:lstStyle/>
          <a:p>
            <a:r>
              <a:rPr lang="en-US" sz="1400" dirty="0">
                <a:solidFill>
                  <a:schemeClr val="accent1">
                    <a:lumMod val="75000"/>
                  </a:schemeClr>
                </a:solidFill>
                <a:ea typeface="Calibri" panose="020F0502020204030204" pitchFamily="34" charset="0"/>
                <a:cs typeface="Times New Roman" panose="02020603050405020304" pitchFamily="18" charset="0"/>
              </a:rPr>
              <a:t>2012</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Canada </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Estonia</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Italy</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Romania</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Spain</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United Kingdom</a:t>
            </a:r>
            <a:endParaRPr lang="en-CA" sz="1400" dirty="0">
              <a:solidFill>
                <a:schemeClr val="accent1">
                  <a:lumMod val="75000"/>
                </a:schemeClr>
              </a:solidFill>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5D625590-6536-45A4-8433-FEC8424C8BA4}"/>
              </a:ext>
            </a:extLst>
          </p:cNvPr>
          <p:cNvSpPr/>
          <p:nvPr/>
        </p:nvSpPr>
        <p:spPr>
          <a:xfrm>
            <a:off x="5497149" y="2514600"/>
            <a:ext cx="1360851" cy="1600438"/>
          </a:xfrm>
          <a:prstGeom prst="rect">
            <a:avLst/>
          </a:prstGeom>
        </p:spPr>
        <p:txBody>
          <a:bodyPr wrap="square">
            <a:spAutoFit/>
          </a:bodyPr>
          <a:lstStyle/>
          <a:p>
            <a:r>
              <a:rPr lang="en-US" sz="1400" dirty="0">
                <a:solidFill>
                  <a:schemeClr val="accent1">
                    <a:lumMod val="75000"/>
                  </a:schemeClr>
                </a:solidFill>
                <a:ea typeface="Calibri" panose="020F0502020204030204" pitchFamily="34" charset="0"/>
                <a:cs typeface="Times New Roman" panose="02020603050405020304" pitchFamily="18" charset="0"/>
              </a:rPr>
              <a:t>2013</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Albania</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Belgium</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France</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Greece</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Netherlands</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Poland</a:t>
            </a:r>
            <a:endParaRPr lang="en-CA" sz="1400" dirty="0">
              <a:solidFill>
                <a:schemeClr val="accent1">
                  <a:lumMod val="75000"/>
                </a:schemeClr>
              </a:solidFill>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3E93A855-C98F-45E8-9043-2CB394CB4086}"/>
              </a:ext>
            </a:extLst>
          </p:cNvPr>
          <p:cNvSpPr/>
          <p:nvPr/>
        </p:nvSpPr>
        <p:spPr>
          <a:xfrm>
            <a:off x="6477000" y="2514600"/>
            <a:ext cx="1360851" cy="2031325"/>
          </a:xfrm>
          <a:prstGeom prst="rect">
            <a:avLst/>
          </a:prstGeom>
        </p:spPr>
        <p:txBody>
          <a:bodyPr wrap="square">
            <a:spAutoFit/>
          </a:bodyPr>
          <a:lstStyle/>
          <a:p>
            <a:r>
              <a:rPr lang="en-US" sz="1400" dirty="0">
                <a:solidFill>
                  <a:schemeClr val="accent1">
                    <a:lumMod val="75000"/>
                  </a:schemeClr>
                </a:solidFill>
                <a:ea typeface="Calibri" panose="020F0502020204030204" pitchFamily="34" charset="0"/>
                <a:cs typeface="Times New Roman" panose="02020603050405020304" pitchFamily="18" charset="0"/>
              </a:rPr>
              <a:t>2014 </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Bulgaria</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Czech </a:t>
            </a:r>
          </a:p>
          <a:p>
            <a:r>
              <a:rPr lang="en-US" sz="1400" dirty="0">
                <a:solidFill>
                  <a:schemeClr val="accent1">
                    <a:lumMod val="75000"/>
                  </a:schemeClr>
                </a:solidFill>
                <a:ea typeface="Calibri" panose="020F0502020204030204" pitchFamily="34" charset="0"/>
                <a:cs typeface="Times New Roman" panose="02020603050405020304" pitchFamily="18" charset="0"/>
              </a:rPr>
              <a:t>Republic</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Denmark</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Hungary</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Portugal</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Slovenia</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Slovakia</a:t>
            </a:r>
            <a:endParaRPr lang="en-CA" sz="1400" dirty="0">
              <a:solidFill>
                <a:schemeClr val="accent1">
                  <a:lumMod val="75000"/>
                </a:schemeClr>
              </a:solidFill>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B2EBFD87-811D-4B80-A619-57146398B9A4}"/>
              </a:ext>
            </a:extLst>
          </p:cNvPr>
          <p:cNvSpPr/>
          <p:nvPr/>
        </p:nvSpPr>
        <p:spPr>
          <a:xfrm>
            <a:off x="4572000" y="4495800"/>
            <a:ext cx="1219066" cy="1815882"/>
          </a:xfrm>
          <a:prstGeom prst="rect">
            <a:avLst/>
          </a:prstGeom>
        </p:spPr>
        <p:txBody>
          <a:bodyPr wrap="square">
            <a:spAutoFit/>
          </a:bodyPr>
          <a:lstStyle/>
          <a:p>
            <a:r>
              <a:rPr lang="en-US" sz="1400" dirty="0">
                <a:solidFill>
                  <a:schemeClr val="accent1">
                    <a:lumMod val="75000"/>
                  </a:schemeClr>
                </a:solidFill>
                <a:ea typeface="Calibri" panose="020F0502020204030204" pitchFamily="34" charset="0"/>
                <a:cs typeface="Times New Roman" panose="02020603050405020304" pitchFamily="18" charset="0"/>
              </a:rPr>
              <a:t>2018</a:t>
            </a:r>
          </a:p>
          <a:p>
            <a:r>
              <a:rPr lang="en-US" sz="1400" dirty="0">
                <a:solidFill>
                  <a:schemeClr val="accent1">
                    <a:lumMod val="75000"/>
                  </a:schemeClr>
                </a:solidFill>
                <a:ea typeface="Calibri" panose="020F0502020204030204" pitchFamily="34" charset="0"/>
                <a:cs typeface="Times New Roman" panose="02020603050405020304" pitchFamily="18" charset="0"/>
              </a:rPr>
              <a:t>Italy </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Netherlands</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Poland </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Romania</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United Kingdom </a:t>
            </a:r>
            <a:endParaRPr lang="en-CA" sz="1400" dirty="0">
              <a:solidFill>
                <a:schemeClr val="accent1">
                  <a:lumMod val="75000"/>
                </a:schemeClr>
              </a:solidFill>
              <a:ea typeface="Calibri" panose="020F0502020204030204" pitchFamily="34" charset="0"/>
              <a:cs typeface="Times New Roman" panose="02020603050405020304" pitchFamily="18" charset="0"/>
            </a:endParaRPr>
          </a:p>
          <a:p>
            <a:r>
              <a:rPr lang="en-US" sz="1400" dirty="0">
                <a:solidFill>
                  <a:schemeClr val="accent1">
                    <a:lumMod val="75000"/>
                  </a:schemeClr>
                </a:solidFill>
                <a:ea typeface="Calibri" panose="020F0502020204030204" pitchFamily="34" charset="0"/>
                <a:cs typeface="Times New Roman" panose="02020603050405020304" pitchFamily="18" charset="0"/>
              </a:rPr>
              <a:t>Turkey</a:t>
            </a:r>
            <a:endParaRPr lang="en-CA" sz="1400" dirty="0">
              <a:solidFill>
                <a:schemeClr val="accent1">
                  <a:lumMod val="75000"/>
                </a:schemeClr>
              </a:solidFill>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F3CD5B8E-DA0E-4651-8B87-2D1BF17A6F7F}"/>
              </a:ext>
            </a:extLst>
          </p:cNvPr>
          <p:cNvSpPr/>
          <p:nvPr/>
        </p:nvSpPr>
        <p:spPr>
          <a:xfrm>
            <a:off x="5562600" y="4495800"/>
            <a:ext cx="1219066" cy="1815882"/>
          </a:xfrm>
          <a:prstGeom prst="rect">
            <a:avLst/>
          </a:prstGeom>
        </p:spPr>
        <p:txBody>
          <a:bodyPr wrap="square">
            <a:spAutoFit/>
          </a:bodyPr>
          <a:lstStyle/>
          <a:p>
            <a:r>
              <a:rPr lang="en-US" sz="1400" dirty="0">
                <a:solidFill>
                  <a:schemeClr val="accent1">
                    <a:lumMod val="75000"/>
                  </a:schemeClr>
                </a:solidFill>
                <a:ea typeface="Calibri" panose="020F0502020204030204" pitchFamily="34" charset="0"/>
                <a:cs typeface="Times New Roman" panose="02020603050405020304" pitchFamily="18" charset="0"/>
              </a:rPr>
              <a:t>2019</a:t>
            </a:r>
          </a:p>
          <a:p>
            <a:r>
              <a:rPr lang="en-US" sz="1400" dirty="0">
                <a:solidFill>
                  <a:schemeClr val="accent1">
                    <a:lumMod val="75000"/>
                  </a:schemeClr>
                </a:solidFill>
                <a:ea typeface="Calibri" panose="020F0502020204030204" pitchFamily="34" charset="0"/>
                <a:cs typeface="Times New Roman" panose="02020603050405020304" pitchFamily="18" charset="0"/>
              </a:rPr>
              <a:t>Canada</a:t>
            </a:r>
          </a:p>
          <a:p>
            <a:r>
              <a:rPr lang="en-US" sz="1400" dirty="0">
                <a:solidFill>
                  <a:schemeClr val="accent1">
                    <a:lumMod val="75000"/>
                  </a:schemeClr>
                </a:solidFill>
                <a:ea typeface="Calibri" panose="020F0502020204030204" pitchFamily="34" charset="0"/>
                <a:cs typeface="Times New Roman" panose="02020603050405020304" pitchFamily="18" charset="0"/>
              </a:rPr>
              <a:t>Croatia</a:t>
            </a:r>
          </a:p>
          <a:p>
            <a:r>
              <a:rPr lang="en-US" sz="1400" dirty="0">
                <a:solidFill>
                  <a:schemeClr val="accent1">
                    <a:lumMod val="75000"/>
                  </a:schemeClr>
                </a:solidFill>
                <a:ea typeface="Calibri" panose="020F0502020204030204" pitchFamily="34" charset="0"/>
                <a:cs typeface="Times New Roman" panose="02020603050405020304" pitchFamily="18" charset="0"/>
              </a:rPr>
              <a:t>France</a:t>
            </a:r>
          </a:p>
          <a:p>
            <a:r>
              <a:rPr lang="en-US" sz="1400" dirty="0">
                <a:solidFill>
                  <a:schemeClr val="accent1">
                    <a:lumMod val="75000"/>
                  </a:schemeClr>
                </a:solidFill>
                <a:ea typeface="Calibri" panose="020F0502020204030204" pitchFamily="34" charset="0"/>
                <a:cs typeface="Times New Roman" panose="02020603050405020304" pitchFamily="18" charset="0"/>
              </a:rPr>
              <a:t>Germany</a:t>
            </a:r>
          </a:p>
          <a:p>
            <a:r>
              <a:rPr lang="en-US" sz="1400" dirty="0">
                <a:solidFill>
                  <a:schemeClr val="accent1">
                    <a:lumMod val="75000"/>
                  </a:schemeClr>
                </a:solidFill>
                <a:ea typeface="Calibri" panose="020F0502020204030204" pitchFamily="34" charset="0"/>
                <a:cs typeface="Times New Roman" panose="02020603050405020304" pitchFamily="18" charset="0"/>
              </a:rPr>
              <a:t>Greece</a:t>
            </a:r>
          </a:p>
          <a:p>
            <a:r>
              <a:rPr lang="en-US" sz="1400" dirty="0">
                <a:solidFill>
                  <a:schemeClr val="accent1">
                    <a:lumMod val="75000"/>
                  </a:schemeClr>
                </a:solidFill>
                <a:ea typeface="Calibri" panose="020F0502020204030204" pitchFamily="34" charset="0"/>
                <a:cs typeface="Times New Roman" panose="02020603050405020304" pitchFamily="18" charset="0"/>
              </a:rPr>
              <a:t>Norway</a:t>
            </a:r>
          </a:p>
          <a:p>
            <a:r>
              <a:rPr lang="en-US" sz="1400" dirty="0">
                <a:solidFill>
                  <a:schemeClr val="accent1">
                    <a:lumMod val="75000"/>
                  </a:schemeClr>
                </a:solidFill>
                <a:ea typeface="Calibri" panose="020F0502020204030204" pitchFamily="34" charset="0"/>
                <a:cs typeface="Times New Roman" panose="02020603050405020304" pitchFamily="18" charset="0"/>
              </a:rPr>
              <a:t>Slovenia</a:t>
            </a:r>
            <a:endParaRPr lang="en-CA" sz="1400" dirty="0">
              <a:solidFill>
                <a:schemeClr val="accent1">
                  <a:lumMod val="75000"/>
                </a:schemeClr>
              </a:solidFill>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6417ADDA-75AC-4D16-87C9-27CBCAEB4C61}"/>
              </a:ext>
            </a:extLst>
          </p:cNvPr>
          <p:cNvSpPr/>
          <p:nvPr/>
        </p:nvSpPr>
        <p:spPr>
          <a:xfrm>
            <a:off x="6553067" y="4508718"/>
            <a:ext cx="1371600" cy="1815882"/>
          </a:xfrm>
          <a:prstGeom prst="rect">
            <a:avLst/>
          </a:prstGeom>
        </p:spPr>
        <p:txBody>
          <a:bodyPr wrap="square">
            <a:spAutoFit/>
          </a:bodyPr>
          <a:lstStyle/>
          <a:p>
            <a:r>
              <a:rPr lang="en-US" sz="1400" dirty="0">
                <a:solidFill>
                  <a:schemeClr val="accent1">
                    <a:lumMod val="75000"/>
                  </a:schemeClr>
                </a:solidFill>
                <a:ea typeface="Calibri" panose="020F0502020204030204" pitchFamily="34" charset="0"/>
                <a:cs typeface="Times New Roman" panose="02020603050405020304" pitchFamily="18" charset="0"/>
              </a:rPr>
              <a:t>2020</a:t>
            </a:r>
          </a:p>
          <a:p>
            <a:r>
              <a:rPr lang="en-US" sz="1400" dirty="0">
                <a:solidFill>
                  <a:schemeClr val="accent1">
                    <a:lumMod val="75000"/>
                  </a:schemeClr>
                </a:solidFill>
                <a:ea typeface="Calibri" panose="020F0502020204030204" pitchFamily="34" charset="0"/>
                <a:cs typeface="Times New Roman" panose="02020603050405020304" pitchFamily="18" charset="0"/>
              </a:rPr>
              <a:t>Czech </a:t>
            </a:r>
          </a:p>
          <a:p>
            <a:r>
              <a:rPr lang="en-US" sz="1400" dirty="0">
                <a:solidFill>
                  <a:schemeClr val="accent1">
                    <a:lumMod val="75000"/>
                  </a:schemeClr>
                </a:solidFill>
                <a:ea typeface="Calibri" panose="020F0502020204030204" pitchFamily="34" charset="0"/>
                <a:cs typeface="Times New Roman" panose="02020603050405020304" pitchFamily="18" charset="0"/>
              </a:rPr>
              <a:t>Republic</a:t>
            </a:r>
          </a:p>
          <a:p>
            <a:r>
              <a:rPr lang="en-US" sz="1400" dirty="0">
                <a:solidFill>
                  <a:schemeClr val="accent1">
                    <a:lumMod val="75000"/>
                  </a:schemeClr>
                </a:solidFill>
                <a:ea typeface="Calibri" panose="020F0502020204030204" pitchFamily="34" charset="0"/>
                <a:cs typeface="Times New Roman" panose="02020603050405020304" pitchFamily="18" charset="0"/>
              </a:rPr>
              <a:t>Denmark</a:t>
            </a:r>
          </a:p>
          <a:p>
            <a:r>
              <a:rPr lang="en-US" sz="1400" dirty="0">
                <a:solidFill>
                  <a:schemeClr val="accent1">
                    <a:lumMod val="75000"/>
                  </a:schemeClr>
                </a:solidFill>
                <a:ea typeface="Calibri" panose="020F0502020204030204" pitchFamily="34" charset="0"/>
                <a:cs typeface="Times New Roman" panose="02020603050405020304" pitchFamily="18" charset="0"/>
              </a:rPr>
              <a:t>Spain</a:t>
            </a:r>
          </a:p>
          <a:p>
            <a:r>
              <a:rPr lang="en-US" sz="1400" dirty="0">
                <a:solidFill>
                  <a:schemeClr val="accent1">
                    <a:lumMod val="75000"/>
                  </a:schemeClr>
                </a:solidFill>
                <a:ea typeface="Calibri" panose="020F0502020204030204" pitchFamily="34" charset="0"/>
                <a:cs typeface="Times New Roman" panose="02020603050405020304" pitchFamily="18" charset="0"/>
              </a:rPr>
              <a:t>Italy</a:t>
            </a:r>
          </a:p>
          <a:p>
            <a:r>
              <a:rPr lang="en-US" sz="1400" dirty="0">
                <a:solidFill>
                  <a:schemeClr val="accent1">
                    <a:lumMod val="75000"/>
                  </a:schemeClr>
                </a:solidFill>
                <a:ea typeface="Calibri" panose="020F0502020204030204" pitchFamily="34" charset="0"/>
                <a:cs typeface="Times New Roman" panose="02020603050405020304" pitchFamily="18" charset="0"/>
              </a:rPr>
              <a:t>Poland</a:t>
            </a:r>
          </a:p>
          <a:p>
            <a:r>
              <a:rPr lang="en-US" sz="1400" dirty="0">
                <a:solidFill>
                  <a:schemeClr val="accent1">
                    <a:lumMod val="75000"/>
                  </a:schemeClr>
                </a:solidFill>
                <a:ea typeface="Calibri" panose="020F0502020204030204" pitchFamily="34" charset="0"/>
                <a:cs typeface="Times New Roman" panose="02020603050405020304" pitchFamily="18" charset="0"/>
              </a:rPr>
              <a:t>Portugal</a:t>
            </a:r>
          </a:p>
        </p:txBody>
      </p:sp>
      <p:pic>
        <p:nvPicPr>
          <p:cNvPr id="49" name="Picture 48">
            <a:extLst>
              <a:ext uri="{FF2B5EF4-FFF2-40B4-BE49-F238E27FC236}">
                <a16:creationId xmlns:a16="http://schemas.microsoft.com/office/drawing/2014/main" id="{3B08416E-B2EB-449E-83AA-A85D359DFC0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48201" y="6335791"/>
            <a:ext cx="4495800" cy="505981"/>
          </a:xfrm>
          <a:prstGeom prst="rect">
            <a:avLst/>
          </a:prstGeom>
        </p:spPr>
      </p:pic>
      <p:sp>
        <p:nvSpPr>
          <p:cNvPr id="50" name="Rectangle 49">
            <a:extLst>
              <a:ext uri="{FF2B5EF4-FFF2-40B4-BE49-F238E27FC236}">
                <a16:creationId xmlns:a16="http://schemas.microsoft.com/office/drawing/2014/main" id="{3D2138A2-1E50-44B6-9BED-5E5174A27249}"/>
              </a:ext>
            </a:extLst>
          </p:cNvPr>
          <p:cNvSpPr/>
          <p:nvPr/>
        </p:nvSpPr>
        <p:spPr>
          <a:xfrm>
            <a:off x="7620000" y="3276600"/>
            <a:ext cx="1360851" cy="2062103"/>
          </a:xfrm>
          <a:prstGeom prst="rect">
            <a:avLst/>
          </a:prstGeom>
        </p:spPr>
        <p:txBody>
          <a:bodyPr wrap="square">
            <a:spAutoFit/>
          </a:bodyPr>
          <a:lstStyle/>
          <a:p>
            <a:r>
              <a:rPr lang="en-US" sz="1600" dirty="0">
                <a:solidFill>
                  <a:srgbClr val="FF0000"/>
                </a:solidFill>
                <a:ea typeface="Calibri" panose="020F0502020204030204" pitchFamily="34" charset="0"/>
                <a:cs typeface="Times New Roman" panose="02020603050405020304" pitchFamily="18" charset="0"/>
              </a:rPr>
              <a:t>2022</a:t>
            </a:r>
            <a:endParaRPr lang="en-CA" sz="1600" dirty="0">
              <a:solidFill>
                <a:srgbClr val="FF0000"/>
              </a:solidFill>
              <a:ea typeface="Calibri" panose="020F0502020204030204" pitchFamily="34" charset="0"/>
              <a:cs typeface="Times New Roman" panose="02020603050405020304" pitchFamily="18" charset="0"/>
            </a:endParaRPr>
          </a:p>
          <a:p>
            <a:r>
              <a:rPr lang="en-US" sz="1600" dirty="0">
                <a:solidFill>
                  <a:srgbClr val="FF0000"/>
                </a:solidFill>
                <a:ea typeface="Calibri" panose="020F0502020204030204" pitchFamily="34" charset="0"/>
                <a:cs typeface="Times New Roman" panose="02020603050405020304" pitchFamily="18" charset="0"/>
              </a:rPr>
              <a:t>Belgium</a:t>
            </a:r>
          </a:p>
          <a:p>
            <a:r>
              <a:rPr lang="en-US" sz="1600" dirty="0">
                <a:solidFill>
                  <a:srgbClr val="FF0000"/>
                </a:solidFill>
                <a:ea typeface="Calibri" panose="020F0502020204030204" pitchFamily="34" charset="0"/>
                <a:cs typeface="Times New Roman" panose="02020603050405020304" pitchFamily="18" charset="0"/>
              </a:rPr>
              <a:t>France</a:t>
            </a:r>
          </a:p>
          <a:p>
            <a:r>
              <a:rPr lang="en-US" sz="1600" dirty="0">
                <a:solidFill>
                  <a:srgbClr val="FF0000"/>
                </a:solidFill>
                <a:ea typeface="Calibri" panose="020F0502020204030204" pitchFamily="34" charset="0"/>
                <a:cs typeface="Times New Roman" panose="02020603050405020304" pitchFamily="18" charset="0"/>
              </a:rPr>
              <a:t>Germany</a:t>
            </a:r>
          </a:p>
          <a:p>
            <a:r>
              <a:rPr lang="en-US" sz="1600" dirty="0">
                <a:solidFill>
                  <a:srgbClr val="FF0000"/>
                </a:solidFill>
                <a:ea typeface="Calibri" panose="020F0502020204030204" pitchFamily="34" charset="0"/>
                <a:cs typeface="Times New Roman" panose="02020603050405020304" pitchFamily="18" charset="0"/>
              </a:rPr>
              <a:t>Turkey</a:t>
            </a:r>
          </a:p>
          <a:p>
            <a:r>
              <a:rPr lang="en-US" sz="1600" dirty="0">
                <a:solidFill>
                  <a:srgbClr val="FF0000"/>
                </a:solidFill>
                <a:ea typeface="Calibri" panose="020F0502020204030204" pitchFamily="34" charset="0"/>
                <a:cs typeface="Times New Roman" panose="02020603050405020304" pitchFamily="18" charset="0"/>
              </a:rPr>
              <a:t>United Kingdom</a:t>
            </a:r>
          </a:p>
          <a:p>
            <a:r>
              <a:rPr lang="en-US" sz="1600" dirty="0">
                <a:solidFill>
                  <a:srgbClr val="FF0000"/>
                </a:solidFill>
                <a:ea typeface="Calibri" panose="020F0502020204030204" pitchFamily="34" charset="0"/>
                <a:cs typeface="Times New Roman" panose="02020603050405020304" pitchFamily="18" charset="0"/>
              </a:rPr>
              <a:t>United States</a:t>
            </a:r>
            <a:endParaRPr lang="en-CA" sz="1600" dirty="0">
              <a:solidFill>
                <a:srgbClr val="FF0000"/>
              </a:solidFill>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4927</TotalTime>
  <Words>364</Words>
  <Application>Microsoft Office PowerPoint</Application>
  <PresentationFormat>On-screen Show (4:3)</PresentationFormat>
  <Paragraphs>84</Paragraphs>
  <Slides>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7" baseType="lpstr">
      <vt:lpstr>Arial</vt:lpstr>
      <vt:lpstr>Arial Rounded MT Bold</vt:lpstr>
      <vt:lpstr>Calibri</vt:lpstr>
      <vt:lpstr>Office Theme</vt:lpstr>
      <vt:lpstr>Acrobat Document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Wayne</dc:creator>
  <cp:lastModifiedBy>Wayne Buck</cp:lastModifiedBy>
  <cp:revision>180</cp:revision>
  <dcterms:created xsi:type="dcterms:W3CDTF">2012-11-10T01:13:36Z</dcterms:created>
  <dcterms:modified xsi:type="dcterms:W3CDTF">2022-04-06T20:46:27Z</dcterms:modified>
</cp:coreProperties>
</file>